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11"/>
  </p:notesMasterIdLst>
  <p:handoutMasterIdLst>
    <p:handoutMasterId r:id="rId12"/>
  </p:handoutMasterIdLst>
  <p:sldIdLst>
    <p:sldId id="292" r:id="rId5"/>
    <p:sldId id="294" r:id="rId6"/>
    <p:sldId id="298" r:id="rId7"/>
    <p:sldId id="296" r:id="rId8"/>
    <p:sldId id="299" r:id="rId9"/>
    <p:sldId id="293" r:id="rId10"/>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82"/>
    <a:srgbClr val="F3E068"/>
    <a:srgbClr val="E98B0D"/>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4639" autoAdjust="0"/>
  </p:normalViewPr>
  <p:slideViewPr>
    <p:cSldViewPr snapToGrid="0">
      <p:cViewPr varScale="1">
        <p:scale>
          <a:sx n="120" d="100"/>
          <a:sy n="120" d="100"/>
        </p:scale>
        <p:origin x="336" y="192"/>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31/03/24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31/03/24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31/03/24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31/03/24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31/03/24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31/03/24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31/03/24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31/03/24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31/03/24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31/03/24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31/03/24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31/03/24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31/03/24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31/03/24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31/03/24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31/03/24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31/03/24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31/03/24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31/03/24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31/03/24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31/03/24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31/03/24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policlinicogemelli.i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096000" y="735743"/>
            <a:ext cx="5454869" cy="3227514"/>
          </a:xfrm>
        </p:spPr>
        <p:txBody>
          <a:bodyPr>
            <a:normAutofit/>
          </a:bodyPr>
          <a:lstStyle/>
          <a:p>
            <a:pPr algn="ctr"/>
            <a:r>
              <a:rPr lang="en-US" sz="3200" kern="100" dirty="0">
                <a:latin typeface="Calibri" panose="020F0502020204030204" pitchFamily="34" charset="0"/>
                <a:cs typeface="Times New Roman" panose="02020603050405020304" pitchFamily="18" charset="0"/>
              </a:rPr>
              <a:t>Endoscopic entero-enteric anastomosis using magnets: a mini-invasive approach to restore intestinal transit after bariatric surgery revision.</a:t>
            </a:r>
            <a:br>
              <a:rPr lang="it-IT" sz="3200" kern="100" dirty="0">
                <a:latin typeface="Calibri" panose="020F0502020204030204" pitchFamily="34" charset="0"/>
                <a:cs typeface="Times New Roman" panose="02020603050405020304" pitchFamily="18" charset="0"/>
              </a:rPr>
            </a:br>
            <a:endParaRPr lang="it-IT" sz="3200" kern="100" dirty="0">
              <a:latin typeface="Calibri" panose="020F0502020204030204" pitchFamily="34" charset="0"/>
              <a:cs typeface="Times New Roman" panose="02020603050405020304" pitchFamily="18" charset="0"/>
            </a:endParaRPr>
          </a:p>
        </p:txBody>
      </p:sp>
      <p:sp>
        <p:nvSpPr>
          <p:cNvPr id="2" name="Sottotitolo 3">
            <a:extLst>
              <a:ext uri="{FF2B5EF4-FFF2-40B4-BE49-F238E27FC236}">
                <a16:creationId xmlns:a16="http://schemas.microsoft.com/office/drawing/2014/main" id="{321593D1-A5AB-7535-64A6-0566D34FB4C4}"/>
              </a:ext>
            </a:extLst>
          </p:cNvPr>
          <p:cNvSpPr txBox="1">
            <a:spLocks/>
          </p:cNvSpPr>
          <p:nvPr/>
        </p:nvSpPr>
        <p:spPr>
          <a:xfrm>
            <a:off x="6560294" y="4555797"/>
            <a:ext cx="4526280" cy="1279652"/>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None/>
              <a:defRPr sz="2400" kern="1200" cap="all" spc="200" baseline="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it-IT" sz="2800" b="1" dirty="0">
                <a:solidFill>
                  <a:srgbClr val="FFC000"/>
                </a:solidFill>
              </a:rPr>
              <a:t>LOREDANA GUALTIERI, MD</a:t>
            </a:r>
          </a:p>
          <a:p>
            <a:r>
              <a:rPr lang="it-IT" sz="2800" b="1" dirty="0">
                <a:solidFill>
                  <a:srgbClr val="FFC000"/>
                </a:solidFill>
              </a:rPr>
              <a:t>DIGESTIVE ENDOSCOPY UNIT</a:t>
            </a:r>
          </a:p>
          <a:p>
            <a:r>
              <a:rPr lang="it-IT" sz="2700" b="1" dirty="0">
                <a:solidFill>
                  <a:srgbClr val="FFC000"/>
                </a:solidFill>
              </a:rPr>
              <a:t>POLICLINICO UNIVERSITARIO FONDAZIONE «AGOSTINO GEMELLI», ROME (RM)</a:t>
            </a:r>
            <a:endParaRPr lang="it-IT" sz="2700" b="1" dirty="0">
              <a:solidFill>
                <a:srgbClr val="FFC000"/>
              </a:solidFill>
              <a:hlinkClick r:id="rId2">
                <a:extLst>
                  <a:ext uri="{A12FA001-AC4F-418D-AE19-62706E023703}">
                    <ahyp:hlinkClr xmlns:ahyp="http://schemas.microsoft.com/office/drawing/2018/hyperlinkcolor" val="tx"/>
                  </a:ext>
                </a:extLst>
              </a:hlinkClick>
            </a:endParaRPr>
          </a:p>
          <a:p>
            <a:endParaRPr lang="it-IT" sz="2800" b="1" dirty="0">
              <a:solidFill>
                <a:srgbClr val="FFC000"/>
              </a:solidFill>
            </a:endParaRPr>
          </a:p>
        </p:txBody>
      </p:sp>
    </p:spTree>
    <p:extLst>
      <p:ext uri="{BB962C8B-B14F-4D97-AF65-F5344CB8AC3E}">
        <p14:creationId xmlns:p14="http://schemas.microsoft.com/office/powerpoint/2010/main" val="4711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con due angoli in diagonale arrotondati 5">
            <a:extLst>
              <a:ext uri="{FF2B5EF4-FFF2-40B4-BE49-F238E27FC236}">
                <a16:creationId xmlns:a16="http://schemas.microsoft.com/office/drawing/2014/main" id="{242F5A4B-EA89-FAD7-8268-AD3D5C015683}"/>
              </a:ext>
            </a:extLst>
          </p:cNvPr>
          <p:cNvSpPr/>
          <p:nvPr/>
        </p:nvSpPr>
        <p:spPr>
          <a:xfrm>
            <a:off x="3545944" y="252127"/>
            <a:ext cx="5100112" cy="1103706"/>
          </a:xfrm>
          <a:prstGeom prst="round2DiagRect">
            <a:avLst>
              <a:gd name="adj1" fmla="val 5000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it-IT" sz="4000" b="1" dirty="0">
                <a:solidFill>
                  <a:schemeClr val="bg2">
                    <a:lumMod val="25000"/>
                  </a:schemeClr>
                </a:solidFill>
              </a:rPr>
              <a:t>CASE REPORT PRESENTATION</a:t>
            </a:r>
          </a:p>
        </p:txBody>
      </p:sp>
      <p:sp>
        <p:nvSpPr>
          <p:cNvPr id="4" name="CasellaDiTesto 3">
            <a:extLst>
              <a:ext uri="{FF2B5EF4-FFF2-40B4-BE49-F238E27FC236}">
                <a16:creationId xmlns:a16="http://schemas.microsoft.com/office/drawing/2014/main" id="{1CEB7C7C-A420-9EFD-ABCB-DACD999CBDBE}"/>
              </a:ext>
            </a:extLst>
          </p:cNvPr>
          <p:cNvSpPr txBox="1"/>
          <p:nvPr/>
        </p:nvSpPr>
        <p:spPr>
          <a:xfrm>
            <a:off x="1253359" y="1580401"/>
            <a:ext cx="9685282" cy="504753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2400" b="1" dirty="0">
                <a:effectLst/>
                <a:latin typeface="Times New Roman" panose="02020603050405020304" pitchFamily="18" charset="0"/>
                <a:ea typeface="Calibri" panose="020F0502020204030204" pitchFamily="34" charset="0"/>
              </a:rPr>
              <a:t>37-year-old man</a:t>
            </a:r>
            <a:r>
              <a:rPr lang="en-US" sz="2400" dirty="0">
                <a:effectLst/>
                <a:latin typeface="Times New Roman" panose="02020603050405020304" pitchFamily="18" charset="0"/>
                <a:ea typeface="Calibri" panose="020F0502020204030204" pitchFamily="34" charset="0"/>
              </a:rPr>
              <a:t>: </a:t>
            </a:r>
          </a:p>
          <a:p>
            <a:pPr algn="just"/>
            <a:endParaRPr lang="en-US" sz="1000" dirty="0">
              <a:effectLst/>
              <a:latin typeface="Times New Roman" panose="02020603050405020304" pitchFamily="18" charset="0"/>
              <a:ea typeface="Calibri" panose="020F0502020204030204" pitchFamily="34" charset="0"/>
            </a:endParaRPr>
          </a:p>
          <a:p>
            <a:pPr marL="457200" indent="-457200" algn="just">
              <a:buFont typeface="Wingdings" pitchFamily="2" charset="2"/>
              <a:buChar char="Ø"/>
            </a:pPr>
            <a:r>
              <a:rPr lang="en-US" sz="2400" dirty="0">
                <a:effectLst/>
                <a:latin typeface="Times New Roman" panose="02020603050405020304" pitchFamily="18" charset="0"/>
                <a:ea typeface="Calibri" panose="020F0502020204030204" pitchFamily="34" charset="0"/>
              </a:rPr>
              <a:t>previous biliopancreatic diversion surgery in 2005 for obesity</a:t>
            </a:r>
          </a:p>
          <a:p>
            <a:pPr marL="457200" indent="-457200" algn="just">
              <a:buFont typeface="Wingdings" pitchFamily="2" charset="2"/>
              <a:buChar char="Ø"/>
            </a:pPr>
            <a:r>
              <a:rPr lang="en-US" sz="2400" dirty="0">
                <a:latin typeface="Times New Roman" panose="02020603050405020304" pitchFamily="18" charset="0"/>
                <a:ea typeface="Calibri" panose="020F0502020204030204" pitchFamily="34" charset="0"/>
              </a:rPr>
              <a:t>admission to our hospital </a:t>
            </a:r>
            <a:r>
              <a:rPr lang="en-US" sz="2400" dirty="0">
                <a:effectLst/>
                <a:latin typeface="Times New Roman" panose="02020603050405020304" pitchFamily="18" charset="0"/>
                <a:ea typeface="Calibri" panose="020F0502020204030204" pitchFamily="34" charset="0"/>
              </a:rPr>
              <a:t>in April 2023 </a:t>
            </a:r>
            <a:r>
              <a:rPr lang="en-US" sz="2400" dirty="0">
                <a:latin typeface="Times New Roman" panose="02020603050405020304" pitchFamily="18" charset="0"/>
                <a:ea typeface="Calibri" panose="020F0502020204030204" pitchFamily="34" charset="0"/>
              </a:rPr>
              <a:t>for </a:t>
            </a:r>
            <a:r>
              <a:rPr lang="en-US" sz="2400" dirty="0">
                <a:effectLst/>
                <a:latin typeface="Times New Roman" panose="02020603050405020304" pitchFamily="18" charset="0"/>
                <a:ea typeface="Calibri" panose="020F0502020204030204" pitchFamily="34" charset="0"/>
              </a:rPr>
              <a:t>recurrent cholangitis </a:t>
            </a:r>
            <a:r>
              <a:rPr lang="en-US" sz="2400" dirty="0">
                <a:latin typeface="Times New Roman" panose="02020603050405020304" pitchFamily="18" charset="0"/>
                <a:ea typeface="Calibri" panose="020F0502020204030204" pitchFamily="34" charset="0"/>
              </a:rPr>
              <a:t>due to</a:t>
            </a:r>
            <a:r>
              <a:rPr lang="en-US" sz="2400" dirty="0">
                <a:effectLst/>
                <a:latin typeface="Times New Roman" panose="02020603050405020304" pitchFamily="18" charset="0"/>
                <a:ea typeface="Calibri" panose="020F0502020204030204" pitchFamily="34" charset="0"/>
              </a:rPr>
              <a:t> bile stones and severe physical malabsorption syndrome: </a:t>
            </a:r>
          </a:p>
          <a:p>
            <a:pPr marL="914400" lvl="1" indent="-457200" algn="just">
              <a:buFont typeface="Wingdings" pitchFamily="2" charset="2"/>
              <a:buChar char="Ø"/>
            </a:pPr>
            <a:r>
              <a:rPr lang="en-US" sz="2400" dirty="0">
                <a:latin typeface="Times New Roman" panose="02020603050405020304" pitchFamily="18" charset="0"/>
              </a:rPr>
              <a:t>exploratory laparotomy revealed a </a:t>
            </a:r>
            <a:r>
              <a:rPr lang="en-US" sz="2400" b="1" dirty="0">
                <a:latin typeface="Times New Roman" panose="02020603050405020304" pitchFamily="18" charset="0"/>
              </a:rPr>
              <a:t>sub stenosis of the anastomotic complex</a:t>
            </a:r>
            <a:r>
              <a:rPr lang="en-US" sz="2400" dirty="0">
                <a:latin typeface="Times New Roman" panose="02020603050405020304" pitchFamily="18" charset="0"/>
              </a:rPr>
              <a:t>, which was excised with the repackaging of the ileo-ileal anastomosis. </a:t>
            </a:r>
          </a:p>
          <a:p>
            <a:pPr marL="914400" lvl="1" indent="-457200" algn="just">
              <a:buFont typeface="Wingdings" pitchFamily="2" charset="2"/>
              <a:buChar char="Ø"/>
            </a:pPr>
            <a:r>
              <a:rPr lang="en-US" sz="2400" dirty="0">
                <a:latin typeface="Times New Roman" panose="02020603050405020304" pitchFamily="18" charset="0"/>
              </a:rPr>
              <a:t>because of the dehiscence of the anastomosis three days post-surgery, the patient underwent </a:t>
            </a:r>
            <a:r>
              <a:rPr lang="en-US" sz="2400" b="1" dirty="0">
                <a:latin typeface="Times New Roman" panose="02020603050405020304" pitchFamily="18" charset="0"/>
              </a:rPr>
              <a:t>urgent exploratory laparotomy with further repackaging of the ileo-ileal anastomosis</a:t>
            </a:r>
            <a:r>
              <a:rPr lang="en-US" sz="2400" dirty="0">
                <a:latin typeface="Times New Roman" panose="02020603050405020304" pitchFamily="18" charset="0"/>
              </a:rPr>
              <a:t>. </a:t>
            </a:r>
          </a:p>
          <a:p>
            <a:pPr marL="914400" lvl="1" indent="-457200" algn="just">
              <a:buFont typeface="Wingdings" pitchFamily="2" charset="2"/>
              <a:buChar char="Ø"/>
            </a:pPr>
            <a:r>
              <a:rPr lang="en-US" sz="2400" b="1" dirty="0">
                <a:latin typeface="Times New Roman" panose="02020603050405020304" pitchFamily="18" charset="0"/>
              </a:rPr>
              <a:t>patient developed persistent and debilitating occlusive intestinal symptoms </a:t>
            </a:r>
            <a:r>
              <a:rPr lang="en-US" sz="2400" dirty="0">
                <a:latin typeface="Times New Roman" panose="02020603050405020304" pitchFamily="18" charset="0"/>
              </a:rPr>
              <a:t>and a</a:t>
            </a:r>
            <a:r>
              <a:rPr lang="en-US" sz="2400" dirty="0">
                <a:effectLst/>
                <a:latin typeface="Times New Roman" panose="02020603050405020304" pitchFamily="18" charset="0"/>
                <a:ea typeface="Calibri" panose="020F0502020204030204" pitchFamily="34" charset="0"/>
              </a:rPr>
              <a:t> CT-scan showed severe abdominal adhesions with a long stenosis of the anastomotic complex. </a:t>
            </a:r>
            <a:endParaRPr lang="it-IT" sz="2400" dirty="0"/>
          </a:p>
        </p:txBody>
      </p:sp>
    </p:spTree>
    <p:extLst>
      <p:ext uri="{BB962C8B-B14F-4D97-AF65-F5344CB8AC3E}">
        <p14:creationId xmlns:p14="http://schemas.microsoft.com/office/powerpoint/2010/main" val="297315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3F70A2E-9502-C904-9264-BF502BB6137F}"/>
              </a:ext>
            </a:extLst>
          </p:cNvPr>
          <p:cNvSpPr txBox="1"/>
          <p:nvPr/>
        </p:nvSpPr>
        <p:spPr>
          <a:xfrm>
            <a:off x="1295400" y="1010460"/>
            <a:ext cx="10055772" cy="51839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lgn="just">
              <a:lnSpc>
                <a:spcPct val="200000"/>
              </a:lnSpc>
              <a:buFont typeface="Wingdings" pitchFamily="2" charset="2"/>
              <a:buChar char="Ø"/>
            </a:pPr>
            <a:r>
              <a:rPr lang="en-US" kern="100" dirty="0">
                <a:latin typeface="Times New Roman" panose="02020603050405020304" pitchFamily="18" charset="0"/>
                <a:ea typeface="Calibri" panose="020F0502020204030204" pitchFamily="34" charset="0"/>
                <a:cs typeface="Times New Roman" panose="02020603050405020304" pitchFamily="18" charset="0"/>
              </a:rPr>
              <a:t>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he patient was referred for a minimally invasive endoscopic approach to restore intestinal transit. </a:t>
            </a:r>
          </a:p>
          <a:p>
            <a:pPr algn="just">
              <a:lnSpc>
                <a:spcPct val="200000"/>
              </a:lnSpc>
            </a:pPr>
            <a:endParaRPr lang="en-US" sz="800" kern="1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200000"/>
              </a:lnSpc>
              <a:buFont typeface="Wingdings" pitchFamily="2" charset="2"/>
              <a:buChar char="Ø"/>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The entero-enteric anastomosis was reached by upper GI endoscopy, and a colonoscopy was performed till the pre-anastomotic terminal ileum, simultaneously. </a:t>
            </a:r>
          </a:p>
          <a:p>
            <a:pPr marL="285750" indent="-285750" algn="just">
              <a:lnSpc>
                <a:spcPct val="200000"/>
              </a:lnSpc>
              <a:buFont typeface="Wingdings" pitchFamily="2" charset="2"/>
              <a:buChar char="Ø"/>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Fluoroscopy confirmed the long stenosis of the upstream intestinal loops. </a:t>
            </a:r>
          </a:p>
          <a:p>
            <a:pPr algn="just">
              <a:lnSpc>
                <a:spcPct val="200000"/>
              </a:lnSpc>
            </a:pPr>
            <a:endParaRPr lang="en-US" sz="800" kern="1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200000"/>
              </a:lnSpc>
              <a:buFont typeface="Wingdings" pitchFamily="2" charset="2"/>
              <a:buChar char="Ø"/>
            </a:pPr>
            <a:r>
              <a:rPr lang="en-US" b="1" kern="100" dirty="0">
                <a:latin typeface="Times New Roman" panose="02020603050405020304" pitchFamily="18" charset="0"/>
                <a:ea typeface="Calibri" panose="020F0502020204030204" pitchFamily="34" charset="0"/>
                <a:cs typeface="Times New Roman" panose="02020603050405020304" pitchFamily="18" charset="0"/>
              </a:rPr>
              <a:t>E</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ndoscopic placement of magnets was performed to create an entero-entero-anastomosis. </a:t>
            </a:r>
          </a:p>
          <a:p>
            <a:pPr algn="just">
              <a:lnSpc>
                <a:spcPct val="200000"/>
              </a:lnSpc>
            </a:pPr>
            <a:endParaRPr lang="en-US" sz="800" kern="1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200000"/>
              </a:lnSpc>
              <a:buFont typeface="Wingdings" pitchFamily="2" charset="2"/>
              <a:buChar char="Ø"/>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Postoperatively, an abdomen CT scan with contrast showed the correct location of the magnets. Ten days after the procedure, the patient underwent placement of a lumen apposing metal stent (SPAXUS™ Stent) 20 x 16 mm under between the ileum and jejunum and removal of the endoscopic magnets.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1982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3F70A2E-9502-C904-9264-BF502BB6137F}"/>
              </a:ext>
            </a:extLst>
          </p:cNvPr>
          <p:cNvSpPr txBox="1"/>
          <p:nvPr/>
        </p:nvSpPr>
        <p:spPr>
          <a:xfrm>
            <a:off x="1295400" y="606422"/>
            <a:ext cx="10055772"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indent="-342900">
              <a:buFont typeface="Wingdings" pitchFamily="2" charset="2"/>
              <a:buChar char="v"/>
            </a:pPr>
            <a:r>
              <a:rPr lang="en-US" sz="2400" dirty="0">
                <a:latin typeface="Times New Roman" panose="02020603050405020304" pitchFamily="18" charset="0"/>
                <a:ea typeface="Calibri" panose="020F0502020204030204" pitchFamily="34" charset="0"/>
              </a:rPr>
              <a:t>A</a:t>
            </a:r>
            <a:r>
              <a:rPr lang="en-US" sz="2400" dirty="0">
                <a:effectLst/>
                <a:latin typeface="Times New Roman" panose="02020603050405020304" pitchFamily="18" charset="0"/>
                <a:ea typeface="Calibri" panose="020F0502020204030204" pitchFamily="34" charset="0"/>
              </a:rPr>
              <a:t> CT-scan showed severe abdominal adhesions with a long stenosis of the anastomotic complex. </a:t>
            </a:r>
            <a:endParaRPr lang="it-IT" sz="2400" dirty="0"/>
          </a:p>
        </p:txBody>
      </p:sp>
      <p:pic>
        <p:nvPicPr>
          <p:cNvPr id="10" name="Case report 100MB">
            <a:hlinkClick r:id="" action="ppaction://media"/>
            <a:extLst>
              <a:ext uri="{FF2B5EF4-FFF2-40B4-BE49-F238E27FC236}">
                <a16:creationId xmlns:a16="http://schemas.microsoft.com/office/drawing/2014/main" id="{F4970015-0144-5E5F-DA0C-F4E4F252CD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4763"/>
            <a:ext cx="12192000" cy="6858000"/>
          </a:xfrm>
          <a:prstGeom prst="rect">
            <a:avLst/>
          </a:prstGeom>
        </p:spPr>
      </p:pic>
    </p:spTree>
    <p:extLst>
      <p:ext uri="{BB962C8B-B14F-4D97-AF65-F5344CB8AC3E}">
        <p14:creationId xmlns:p14="http://schemas.microsoft.com/office/powerpoint/2010/main" val="109236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8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3F70A2E-9502-C904-9264-BF502BB6137F}"/>
              </a:ext>
            </a:extLst>
          </p:cNvPr>
          <p:cNvSpPr txBox="1"/>
          <p:nvPr/>
        </p:nvSpPr>
        <p:spPr>
          <a:xfrm>
            <a:off x="1295400" y="1010460"/>
            <a:ext cx="10055772" cy="389125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lgn="just">
              <a:lnSpc>
                <a:spcPct val="200000"/>
              </a:lnSpc>
              <a:buFont typeface="Wingdings" pitchFamily="2" charset="2"/>
              <a:buChar char="Ø"/>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On the second post-procedural day, an abdomen TC scan with contrast confirmed the endoprosthesis correct placement. Progressive resumption of intestinal canalization and gradual restart of oral feeding were witnessed over the following days after the procedure. The patient’s clinical conditions gradually improved, and he was discharged 20 days following the procedure. </a:t>
            </a:r>
            <a:endParaRPr lang="en-US"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200000"/>
              </a:lnSpc>
              <a:buFont typeface="Wingdings" pitchFamily="2" charset="2"/>
              <a:buChar char="Ø"/>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After 2 months, patient underwent an endoscopic examination with prosthesis removal and fluoroscopy showed proper of the anastomosis.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25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Thank </a:t>
            </a:r>
            <a:r>
              <a:rPr lang="it-IT" dirty="0" err="1"/>
              <a:t>you</a:t>
            </a:r>
            <a:endParaRPr lang="it-IT" dirty="0"/>
          </a:p>
        </p:txBody>
      </p:sp>
    </p:spTree>
    <p:extLst>
      <p:ext uri="{BB962C8B-B14F-4D97-AF65-F5344CB8AC3E}">
        <p14:creationId xmlns:p14="http://schemas.microsoft.com/office/powerpoint/2010/main" val="1745545523"/>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151</TotalTime>
  <Words>349</Words>
  <Application>Microsoft Macintosh PowerPoint</Application>
  <PresentationFormat>Widescreen</PresentationFormat>
  <Paragraphs>25</Paragraphs>
  <Slides>6</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6</vt:i4>
      </vt:variant>
    </vt:vector>
  </HeadingPairs>
  <TitlesOfParts>
    <vt:vector size="10" baseType="lpstr">
      <vt:lpstr>Calibri</vt:lpstr>
      <vt:lpstr>Times New Roman</vt:lpstr>
      <vt:lpstr>Wingdings</vt:lpstr>
      <vt:lpstr>RetrospectVTI</vt:lpstr>
      <vt:lpstr>Endoscopic entero-enteric anastomosis using magnets: a mini-invasive approach to restore intestinal transit after bariatric surgery revision. </vt:lpstr>
      <vt:lpstr>Presentazione standard di PowerPoint</vt:lpstr>
      <vt:lpstr>Presentazione standard di PowerPoint</vt:lpstr>
      <vt:lpstr>Presentazione standard di PowerPoint</vt:lpstr>
      <vt:lpstr>Presentazione standard di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Loredana Gualtieri</cp:lastModifiedBy>
  <cp:revision>22</cp:revision>
  <dcterms:created xsi:type="dcterms:W3CDTF">2022-02-27T17:36:31Z</dcterms:created>
  <dcterms:modified xsi:type="dcterms:W3CDTF">2024-03-31T21:31:02Z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